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B2B2BF-B044-4F7C-9173-D8EF87B2C2E1}" type="datetimeFigureOut">
              <a:rPr lang="sr-Latn-CS" smtClean="0"/>
              <a:pPr/>
              <a:t>14.2.2017.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B3961A-B26D-4AC1-9D9A-D989F985768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071547"/>
            <a:ext cx="7500990" cy="114300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КУРИКУЛУМИ</a:t>
            </a:r>
            <a:r>
              <a:rPr lang="sr-Latn-CS" sz="3200" dirty="0" smtClean="0"/>
              <a:t> </a:t>
            </a:r>
            <a:r>
              <a:rPr lang="ru-RU" sz="3200" dirty="0" smtClean="0"/>
              <a:t>ПРЕДШКОЛСКОГ</a:t>
            </a:r>
            <a:r>
              <a:rPr lang="sr-Latn-CS" sz="3200" dirty="0" smtClean="0"/>
              <a:t> </a:t>
            </a:r>
            <a:r>
              <a:rPr lang="ru-RU" sz="3200" dirty="0" smtClean="0"/>
              <a:t>ВАСПИТАЊА</a:t>
            </a:r>
            <a:endParaRPr lang="sr-Latn-C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740664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Проф</a:t>
            </a:r>
            <a:r>
              <a:rPr lang="sr-Latn-CS" dirty="0" smtClean="0"/>
              <a:t>.</a:t>
            </a:r>
            <a:r>
              <a:rPr lang="ru-RU" dirty="0" smtClean="0"/>
              <a:t>др</a:t>
            </a:r>
            <a:r>
              <a:rPr lang="sr-Latn-CS" dirty="0" smtClean="0"/>
              <a:t> </a:t>
            </a:r>
            <a:r>
              <a:rPr lang="ru-RU" dirty="0" smtClean="0"/>
              <a:t>Емина</a:t>
            </a:r>
            <a:r>
              <a:rPr lang="sr-Latn-CS" dirty="0" smtClean="0"/>
              <a:t> </a:t>
            </a:r>
            <a:r>
              <a:rPr lang="ru-RU" dirty="0" smtClean="0"/>
              <a:t>Копас</a:t>
            </a:r>
            <a:r>
              <a:rPr lang="sr-Latn-CS" dirty="0" smtClean="0"/>
              <a:t>-</a:t>
            </a:r>
            <a:r>
              <a:rPr lang="ru-RU" dirty="0" smtClean="0"/>
              <a:t>Вукашиновић</a:t>
            </a:r>
            <a:r>
              <a:rPr lang="sr-Latn-CS" dirty="0" smtClean="0"/>
              <a:t>,</a:t>
            </a:r>
            <a:r>
              <a:rPr lang="ru-RU" dirty="0" smtClean="0"/>
              <a:t>виши</a:t>
            </a:r>
            <a:r>
              <a:rPr lang="sr-Latn-CS" dirty="0" smtClean="0"/>
              <a:t> </a:t>
            </a:r>
            <a:r>
              <a:rPr lang="ru-RU" dirty="0" smtClean="0"/>
              <a:t>научни</a:t>
            </a:r>
            <a:r>
              <a:rPr lang="sr-Latn-CS" dirty="0" smtClean="0"/>
              <a:t> </a:t>
            </a:r>
            <a:r>
              <a:rPr lang="ru-RU" dirty="0" smtClean="0"/>
              <a:t>сарадник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3600" dirty="0" smtClean="0"/>
              <a:t/>
            </a:r>
            <a:br>
              <a:rPr lang="sr-Latn-CS" sz="3600" dirty="0" smtClean="0"/>
            </a:br>
            <a:r>
              <a:rPr lang="sr-Cyrl-CS" sz="3100" dirty="0" smtClean="0"/>
              <a:t>Курикулуми за рано  васпитање </a:t>
            </a:r>
            <a:br>
              <a:rPr lang="sr-Cyrl-CS" sz="3100" dirty="0" smtClean="0"/>
            </a:br>
            <a:r>
              <a:rPr lang="sr-Cyrl-CS" sz="3100" dirty="0" smtClean="0"/>
              <a:t>и образовање (</a:t>
            </a:r>
            <a:r>
              <a:rPr lang="sr-Cyrl-CS" sz="3100" u="sng" dirty="0" smtClean="0"/>
              <a:t>значење основних појмова</a:t>
            </a:r>
            <a:r>
              <a:rPr lang="sr-Cyrl-CS" sz="3100" dirty="0" smtClean="0"/>
              <a:t>)</a:t>
            </a:r>
            <a:r>
              <a:rPr lang="sr-Latn-CS" sz="3100" dirty="0" smtClean="0"/>
              <a:t> </a:t>
            </a:r>
            <a:r>
              <a:rPr lang="ru-RU" sz="3100" dirty="0" smtClean="0"/>
              <a:t>и</a:t>
            </a:r>
            <a:r>
              <a:rPr lang="sr-Latn-CS" sz="3100" dirty="0" smtClean="0"/>
              <a:t> </a:t>
            </a:r>
            <a:r>
              <a:rPr lang="ru-RU" sz="3100" dirty="0" smtClean="0"/>
              <a:t>односи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CS" dirty="0" smtClean="0">
                <a:solidFill>
                  <a:schemeClr val="accent2"/>
                </a:solidFill>
              </a:rPr>
              <a:t>Osnove </a:t>
            </a:r>
            <a:r>
              <a:rPr lang="sr-Latn-CS" dirty="0" smtClean="0"/>
              <a:t>programa vaspitno-obrazovnog rada</a:t>
            </a:r>
          </a:p>
          <a:p>
            <a:r>
              <a:rPr lang="sr-Latn-CS" dirty="0" smtClean="0"/>
              <a:t>Vaspitno-obrazovni </a:t>
            </a:r>
            <a:r>
              <a:rPr lang="sr-Latn-CS" dirty="0" smtClean="0">
                <a:solidFill>
                  <a:schemeClr val="accent2"/>
                </a:solidFill>
              </a:rPr>
              <a:t>program</a:t>
            </a:r>
          </a:p>
          <a:p>
            <a:r>
              <a:rPr lang="sr-Latn-CS" dirty="0" smtClean="0">
                <a:solidFill>
                  <a:schemeClr val="accent2"/>
                </a:solidFill>
              </a:rPr>
              <a:t>Kurikulum </a:t>
            </a:r>
          </a:p>
          <a:p>
            <a:pPr>
              <a:buNone/>
            </a:pPr>
            <a:r>
              <a:rPr lang="sr-Latn-CS" dirty="0" smtClean="0">
                <a:solidFill>
                  <a:schemeClr val="accent2"/>
                </a:solidFill>
              </a:rPr>
              <a:t>  curriculum (lat.): </a:t>
            </a:r>
            <a:r>
              <a:rPr lang="sr-Cyrl-CS" dirty="0" smtClean="0"/>
              <a:t>“</a:t>
            </a:r>
            <a:r>
              <a:rPr lang="sr-Latn-CS" dirty="0" smtClean="0"/>
              <a:t>staza</a:t>
            </a:r>
            <a:r>
              <a:rPr lang="sr-Cyrl-CS" dirty="0" smtClean="0"/>
              <a:t> </a:t>
            </a:r>
            <a:r>
              <a:rPr lang="sr-Latn-CS" dirty="0" smtClean="0"/>
              <a:t>za</a:t>
            </a:r>
            <a:r>
              <a:rPr lang="sr-Cyrl-CS" dirty="0" smtClean="0"/>
              <a:t> </a:t>
            </a:r>
            <a:r>
              <a:rPr lang="sr-Latn-CS" dirty="0" smtClean="0"/>
              <a:t>trčanje</a:t>
            </a:r>
            <a:r>
              <a:rPr lang="sr-Cyrl-CS" dirty="0" smtClean="0"/>
              <a:t>”, </a:t>
            </a:r>
            <a:r>
              <a:rPr lang="sr-Latn-CS" dirty="0" smtClean="0"/>
              <a:t>  </a:t>
            </a:r>
          </a:p>
          <a:p>
            <a:pPr>
              <a:buNone/>
            </a:pPr>
            <a:r>
              <a:rPr lang="sr-Latn-CS" dirty="0" smtClean="0"/>
              <a:t>                                 </a:t>
            </a:r>
            <a:r>
              <a:rPr lang="sr-Cyrl-CS" dirty="0" smtClean="0"/>
              <a:t>“</a:t>
            </a:r>
            <a:r>
              <a:rPr lang="sr-Latn-CS" dirty="0" smtClean="0"/>
              <a:t>trkalište</a:t>
            </a:r>
            <a:r>
              <a:rPr lang="sr-Cyrl-CS" dirty="0" smtClean="0"/>
              <a:t>”</a:t>
            </a:r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sr-Cyrl-CS" dirty="0" smtClean="0"/>
              <a:t>(</a:t>
            </a:r>
            <a:r>
              <a:rPr lang="sr-Latn-CS" dirty="0" smtClean="0"/>
              <a:t>usmerenost</a:t>
            </a:r>
            <a:r>
              <a:rPr lang="sr-Cyrl-CS" dirty="0" smtClean="0"/>
              <a:t> </a:t>
            </a:r>
            <a:r>
              <a:rPr lang="sr-Latn-CS" dirty="0" smtClean="0"/>
              <a:t>pravca</a:t>
            </a:r>
            <a:r>
              <a:rPr lang="sr-Cyrl-CS" dirty="0" smtClean="0"/>
              <a:t> </a:t>
            </a:r>
            <a:r>
              <a:rPr lang="sr-Latn-CS" dirty="0" smtClean="0"/>
              <a:t>kretanja, odre</a:t>
            </a:r>
            <a:r>
              <a:rPr lang="vi-VN" dirty="0" smtClean="0"/>
              <a:t>đ</a:t>
            </a:r>
            <a:r>
              <a:rPr lang="sr-Latn-CS" dirty="0" smtClean="0"/>
              <a:t>enost mesta, utvr</a:t>
            </a:r>
            <a:r>
              <a:rPr lang="vi-VN" dirty="0" smtClean="0"/>
              <a:t>đ</a:t>
            </a:r>
            <a:r>
              <a:rPr lang="sr-Latn-CS" dirty="0" smtClean="0"/>
              <a:t>enost cilja</a:t>
            </a:r>
            <a:r>
              <a:rPr lang="sr-Cyrl-CS" dirty="0" smtClean="0"/>
              <a:t>)</a:t>
            </a: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sr-Latn-CS" b="1" dirty="0" smtClean="0"/>
              <a:t>Kurikulum kao kurs ili plan učenja (V.D.Akker, 2003), </a:t>
            </a:r>
            <a:r>
              <a:rPr lang="sr-Latn-CS" dirty="0" smtClean="0"/>
              <a:t>u vreme kada su u </a:t>
            </a:r>
            <a:r>
              <a:rPr lang="sr-Latn-CS" b="1" dirty="0" smtClean="0"/>
              <a:t>institucijama</a:t>
            </a:r>
            <a:r>
              <a:rPr lang="sr-Latn-CS" dirty="0" smtClean="0"/>
              <a:t> precizirani sadržaji koji se u određeno </a:t>
            </a:r>
            <a:r>
              <a:rPr lang="sr-Latn-CS" b="1" dirty="0" smtClean="0"/>
              <a:t>vreme</a:t>
            </a:r>
            <a:r>
              <a:rPr lang="sr-Latn-CS" dirty="0" smtClean="0"/>
              <a:t> i određenim </a:t>
            </a:r>
            <a:r>
              <a:rPr lang="sr-Latn-CS" b="1" dirty="0" smtClean="0"/>
              <a:t>redosledom </a:t>
            </a:r>
            <a:r>
              <a:rPr lang="sr-Latn-CS" dirty="0" smtClean="0"/>
              <a:t>moraju “preneti” učenicima, tokom </a:t>
            </a:r>
            <a:r>
              <a:rPr lang="sr-Latn-CS" b="1" dirty="0" smtClean="0"/>
              <a:t>nastavnog procesa</a:t>
            </a:r>
            <a:r>
              <a:rPr lang="sr-Latn-CS" dirty="0" smtClean="0"/>
              <a:t>. </a:t>
            </a:r>
            <a:endParaRPr lang="sr-Cyrl-CS" dirty="0" smtClean="0"/>
          </a:p>
          <a:p>
            <a:pPr>
              <a:buNone/>
            </a:pPr>
            <a:endParaRPr lang="sr-Latn-CS" dirty="0" smtClean="0">
              <a:solidFill>
                <a:schemeClr val="accent2"/>
              </a:solidFill>
            </a:endParaRPr>
          </a:p>
          <a:p>
            <a:r>
              <a:rPr lang="sr-Latn-CS" dirty="0" smtClean="0">
                <a:solidFill>
                  <a:schemeClr val="accent2"/>
                </a:solidFill>
              </a:rPr>
              <a:t>Savremen(i)</a:t>
            </a:r>
            <a:r>
              <a:rPr lang="sr-Latn-CS" dirty="0" smtClean="0"/>
              <a:t>: razdoblje za poslednje dve decenije)</a:t>
            </a:r>
          </a:p>
          <a:p>
            <a:r>
              <a:rPr lang="sr-Latn-CS" dirty="0" smtClean="0">
                <a:solidFill>
                  <a:schemeClr val="accent2"/>
                </a:solidFill>
              </a:rPr>
              <a:t>Predškolski</a:t>
            </a:r>
            <a:r>
              <a:rPr lang="sr-Latn-CS" dirty="0" smtClean="0"/>
              <a:t> (uzrast, program)</a:t>
            </a:r>
          </a:p>
          <a:p>
            <a:endParaRPr lang="sr-Latn-CS" dirty="0" smtClean="0"/>
          </a:p>
          <a:p>
            <a:pPr algn="ctr">
              <a:buNone/>
            </a:pPr>
            <a:r>
              <a:rPr lang="sr-Latn-CS" b="1" dirty="0" smtClean="0"/>
              <a:t>Stalno prilago</a:t>
            </a:r>
            <a:r>
              <a:rPr lang="vi-VN" b="1" dirty="0" smtClean="0"/>
              <a:t>đ</a:t>
            </a:r>
            <a:r>
              <a:rPr lang="sr-Latn-CS" b="1" dirty="0" smtClean="0"/>
              <a:t>avanje i menjanje programa u skladu sa zahtevima vremena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3100" dirty="0" smtClean="0"/>
              <a:t/>
            </a:r>
            <a:br>
              <a:rPr lang="sr-Latn-CS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Разлике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између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програма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и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курикулума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и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односи</a:t>
            </a:r>
            <a:r>
              <a:rPr lang="sr-Latn-C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/>
              <a:t>међу</a:t>
            </a:r>
            <a:r>
              <a:rPr lang="sr-Latn-CS" sz="3100" dirty="0" smtClean="0"/>
              <a:t> </a:t>
            </a:r>
            <a:r>
              <a:rPr lang="ru-RU" sz="3100" dirty="0" smtClean="0"/>
              <a:t>њима</a:t>
            </a:r>
            <a:r>
              <a:rPr lang="sr-Latn-CS" sz="3100" dirty="0" smtClean="0"/>
              <a:t>:</a:t>
            </a:r>
            <a:br>
              <a:rPr lang="sr-Latn-CS" sz="3100" dirty="0" smtClean="0"/>
            </a:br>
            <a:endParaRPr lang="sr-Latn-CS" sz="3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Нивои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којима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доносе</a:t>
            </a:r>
            <a:r>
              <a:rPr lang="sr-Latn-CS" dirty="0" smtClean="0"/>
              <a:t> </a:t>
            </a:r>
            <a:r>
              <a:rPr lang="ru-RU" dirty="0" smtClean="0"/>
              <a:t>одлуке</a:t>
            </a:r>
            <a:r>
              <a:rPr lang="sr-Latn-CS" dirty="0" smtClean="0"/>
              <a:t> </a:t>
            </a:r>
            <a:r>
              <a:rPr lang="ru-RU" dirty="0" smtClean="0"/>
              <a:t>о</a:t>
            </a:r>
            <a:r>
              <a:rPr lang="sr-Latn-CS" dirty="0" smtClean="0"/>
              <a:t> </a:t>
            </a:r>
            <a:r>
              <a:rPr lang="ru-RU" dirty="0" smtClean="0"/>
              <a:t>начелима</a:t>
            </a:r>
            <a:r>
              <a:rPr lang="sr-Latn-CS" dirty="0" smtClean="0"/>
              <a:t>, </a:t>
            </a:r>
            <a:r>
              <a:rPr lang="ru-RU" dirty="0" smtClean="0"/>
              <a:t>принципима</a:t>
            </a:r>
            <a:r>
              <a:rPr lang="sr-Latn-CS" dirty="0" smtClean="0"/>
              <a:t>, </a:t>
            </a:r>
            <a:r>
              <a:rPr lang="ru-RU" dirty="0" smtClean="0"/>
              <a:t>садржајима</a:t>
            </a:r>
            <a:r>
              <a:rPr lang="sr-Latn-CS" dirty="0" smtClean="0"/>
              <a:t>,...</a:t>
            </a:r>
          </a:p>
          <a:p>
            <a:r>
              <a:rPr lang="ru-RU" dirty="0" smtClean="0"/>
              <a:t>Разрађеност</a:t>
            </a:r>
            <a:r>
              <a:rPr lang="sr-Latn-CS" dirty="0" smtClean="0"/>
              <a:t> </a:t>
            </a:r>
            <a:r>
              <a:rPr lang="ru-RU" dirty="0" smtClean="0"/>
              <a:t>садржаја</a:t>
            </a:r>
            <a:endParaRPr lang="sr-Latn-CS" dirty="0" smtClean="0"/>
          </a:p>
          <a:p>
            <a:r>
              <a:rPr lang="ru-RU" dirty="0" smtClean="0"/>
              <a:t>Обавезујући</a:t>
            </a:r>
            <a:r>
              <a:rPr lang="sr-Latn-CS" dirty="0" smtClean="0"/>
              <a:t> </a:t>
            </a:r>
            <a:r>
              <a:rPr lang="ru-RU" dirty="0" smtClean="0"/>
              <a:t>карактер</a:t>
            </a:r>
            <a:r>
              <a:rPr lang="sr-Latn-CS" dirty="0" smtClean="0"/>
              <a:t> </a:t>
            </a:r>
            <a:r>
              <a:rPr lang="ru-RU" dirty="0" smtClean="0"/>
              <a:t>реализације</a:t>
            </a:r>
            <a:endParaRPr lang="sr-Latn-CS" dirty="0" smtClean="0"/>
          </a:p>
          <a:p>
            <a:r>
              <a:rPr lang="ru-RU" dirty="0" smtClean="0"/>
              <a:t>Евалуација</a:t>
            </a:r>
            <a:r>
              <a:rPr lang="sr-Latn-CS" dirty="0" smtClean="0"/>
              <a:t> </a:t>
            </a:r>
            <a:r>
              <a:rPr lang="ru-RU" dirty="0" smtClean="0"/>
              <a:t>програма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3100" dirty="0" smtClean="0"/>
              <a:t/>
            </a:r>
            <a:br>
              <a:rPr lang="sr-Latn-CS" sz="3100" dirty="0" smtClean="0"/>
            </a:br>
            <a:r>
              <a:rPr lang="sr-Cyrl-CS" sz="3100" dirty="0" smtClean="0"/>
              <a:t>Курикулуми за рано  васпитање и образовање</a:t>
            </a:r>
            <a:br>
              <a:rPr lang="sr-Cyrl-CS" sz="3100" dirty="0" smtClean="0"/>
            </a:br>
            <a:r>
              <a:rPr lang="sr-Cyrl-CS" sz="3100" dirty="0" smtClean="0"/>
              <a:t> (генеза појма)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Период</a:t>
            </a:r>
            <a:r>
              <a:rPr lang="sr-Latn-CS" dirty="0" smtClean="0"/>
              <a:t> </a:t>
            </a:r>
            <a:r>
              <a:rPr lang="ru-RU" dirty="0" smtClean="0"/>
              <a:t>отварања</a:t>
            </a:r>
            <a:r>
              <a:rPr lang="sr-Latn-CS" dirty="0" smtClean="0"/>
              <a:t> </a:t>
            </a:r>
            <a:r>
              <a:rPr lang="ru-RU" u="sng" dirty="0" smtClean="0"/>
              <a:t>средњевековних</a:t>
            </a:r>
            <a:r>
              <a:rPr lang="sr-Latn-CS" u="sng" dirty="0" smtClean="0"/>
              <a:t> </a:t>
            </a:r>
            <a:r>
              <a:rPr lang="ru-RU" u="sng" dirty="0" smtClean="0"/>
              <a:t>школа</a:t>
            </a:r>
            <a:r>
              <a:rPr lang="sr-Latn-CS" dirty="0" smtClean="0"/>
              <a:t>: </a:t>
            </a:r>
            <a:r>
              <a:rPr lang="ru-RU" i="1" dirty="0" smtClean="0"/>
              <a:t>Курикулум</a:t>
            </a:r>
            <a:r>
              <a:rPr lang="sr-Latn-CS" dirty="0" smtClean="0"/>
              <a:t> (</a:t>
            </a:r>
            <a:r>
              <a:rPr lang="ru-RU" dirty="0" smtClean="0"/>
              <a:t>лат</a:t>
            </a:r>
            <a:r>
              <a:rPr lang="sr-Latn-CS" dirty="0" smtClean="0"/>
              <a:t>.):</a:t>
            </a:r>
            <a:r>
              <a:rPr lang="ru-RU" dirty="0" smtClean="0"/>
              <a:t>означава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редослед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садржаја</a:t>
            </a:r>
            <a:r>
              <a:rPr lang="sr-Latn-CS" dirty="0" smtClean="0"/>
              <a:t> </a:t>
            </a:r>
            <a:r>
              <a:rPr lang="ru-RU" dirty="0" smtClean="0"/>
              <a:t>по</a:t>
            </a:r>
            <a:r>
              <a:rPr lang="sr-Latn-CS" dirty="0" smtClean="0"/>
              <a:t> </a:t>
            </a:r>
            <a:r>
              <a:rPr lang="ru-RU" dirty="0" smtClean="0"/>
              <a:t>годишту</a:t>
            </a:r>
            <a:r>
              <a:rPr lang="sr-Latn-CS" dirty="0" smtClean="0"/>
              <a:t> </a:t>
            </a:r>
            <a:r>
              <a:rPr lang="ru-RU" dirty="0" smtClean="0"/>
              <a:t>ученика</a:t>
            </a:r>
            <a:r>
              <a:rPr lang="sr-Latn-C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16-17. </a:t>
            </a:r>
            <a:r>
              <a:rPr lang="ru-RU" dirty="0" smtClean="0"/>
              <a:t>век</a:t>
            </a:r>
            <a:r>
              <a:rPr lang="sr-Latn-CS" dirty="0" smtClean="0"/>
              <a:t>, </a:t>
            </a:r>
            <a:r>
              <a:rPr lang="ru-RU" i="1" dirty="0" smtClean="0"/>
              <a:t>програм</a:t>
            </a:r>
            <a:r>
              <a:rPr lang="sr-Latn-CS" dirty="0" smtClean="0"/>
              <a:t> (</a:t>
            </a:r>
            <a:r>
              <a:rPr lang="ru-RU" dirty="0" smtClean="0"/>
              <a:t>грч</a:t>
            </a:r>
            <a:r>
              <a:rPr lang="sr-Latn-CS" dirty="0" smtClean="0"/>
              <a:t>.): </a:t>
            </a:r>
            <a:r>
              <a:rPr lang="ru-RU" dirty="0" smtClean="0"/>
              <a:t>означава</a:t>
            </a:r>
            <a:r>
              <a:rPr lang="sr-Latn-CS" dirty="0" smtClean="0"/>
              <a:t> </a:t>
            </a:r>
            <a:r>
              <a:rPr lang="ru-RU" dirty="0" smtClean="0"/>
              <a:t>циљ</a:t>
            </a:r>
            <a:r>
              <a:rPr lang="sr-Latn-CS" dirty="0" smtClean="0"/>
              <a:t>, </a:t>
            </a:r>
            <a:r>
              <a:rPr lang="ru-RU" dirty="0" smtClean="0"/>
              <a:t>нацрт</a:t>
            </a:r>
            <a:r>
              <a:rPr lang="sr-Latn-CS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распоред</a:t>
            </a:r>
            <a:r>
              <a:rPr lang="sr-Latn-CS" dirty="0" smtClean="0"/>
              <a:t> </a:t>
            </a:r>
            <a:r>
              <a:rPr lang="ru-RU" dirty="0" smtClean="0"/>
              <a:t>по</a:t>
            </a:r>
            <a:r>
              <a:rPr lang="sr-Latn-CS" dirty="0" smtClean="0"/>
              <a:t> </a:t>
            </a:r>
            <a:r>
              <a:rPr lang="ru-RU" dirty="0" smtClean="0"/>
              <a:t>коме</a:t>
            </a:r>
            <a:r>
              <a:rPr lang="sr-Latn-CS" dirty="0" smtClean="0"/>
              <a:t> </a:t>
            </a:r>
            <a:r>
              <a:rPr lang="ru-RU" dirty="0" smtClean="0"/>
              <a:t>ће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реализовати</a:t>
            </a:r>
            <a:r>
              <a:rPr lang="sr-Latn-CS" dirty="0" smtClean="0"/>
              <a:t> </a:t>
            </a:r>
            <a:r>
              <a:rPr lang="ru-RU" dirty="0" smtClean="0"/>
              <a:t>образовни</a:t>
            </a:r>
            <a:r>
              <a:rPr lang="sr-Latn-CS" dirty="0" smtClean="0"/>
              <a:t> </a:t>
            </a:r>
            <a:r>
              <a:rPr lang="ru-RU" dirty="0" smtClean="0"/>
              <a:t>садржаји</a:t>
            </a:r>
            <a:r>
              <a:rPr lang="sr-Latn-C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Програм</a:t>
            </a:r>
            <a:r>
              <a:rPr lang="sr-Latn-CS" i="1" dirty="0" smtClean="0"/>
              <a:t> </a:t>
            </a:r>
            <a:r>
              <a:rPr lang="ru-RU" i="1" dirty="0" smtClean="0"/>
              <a:t>у</a:t>
            </a:r>
            <a:r>
              <a:rPr lang="sr-Latn-CS" i="1" dirty="0" smtClean="0"/>
              <a:t> </a:t>
            </a:r>
            <a:r>
              <a:rPr lang="ru-RU" i="1" dirty="0" smtClean="0"/>
              <a:t>систему</a:t>
            </a:r>
            <a:r>
              <a:rPr lang="sr-Latn-CS" i="1" dirty="0" smtClean="0"/>
              <a:t> </a:t>
            </a:r>
            <a:r>
              <a:rPr lang="ru-RU" i="1" dirty="0" smtClean="0"/>
              <a:t>школства</a:t>
            </a:r>
            <a:r>
              <a:rPr lang="sr-Latn-CS" dirty="0" smtClean="0"/>
              <a:t>: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документ</a:t>
            </a:r>
            <a:r>
              <a:rPr lang="sr-Latn-CS" dirty="0" smtClean="0"/>
              <a:t> (</a:t>
            </a:r>
            <a:r>
              <a:rPr lang="ru-RU" dirty="0" smtClean="0"/>
              <a:t>шта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учи</a:t>
            </a:r>
            <a:r>
              <a:rPr lang="sr-Latn-CS" dirty="0" smtClean="0"/>
              <a:t>, </a:t>
            </a:r>
            <a:r>
              <a:rPr lang="ru-RU" dirty="0" smtClean="0"/>
              <a:t>зашто</a:t>
            </a:r>
            <a:r>
              <a:rPr lang="sr-Latn-CS" dirty="0" smtClean="0"/>
              <a:t>, </a:t>
            </a:r>
            <a:r>
              <a:rPr lang="ru-RU" dirty="0" smtClean="0"/>
              <a:t>како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чиме</a:t>
            </a:r>
            <a:r>
              <a:rPr lang="sr-Latn-CS" dirty="0" smtClean="0"/>
              <a:t>, </a:t>
            </a:r>
            <a:r>
              <a:rPr lang="ru-RU" dirty="0" smtClean="0"/>
              <a:t>циљеви</a:t>
            </a:r>
            <a:r>
              <a:rPr lang="sr-Latn-CS" dirty="0" smtClean="0"/>
              <a:t>, </a:t>
            </a:r>
            <a:r>
              <a:rPr lang="ru-RU" dirty="0" smtClean="0"/>
              <a:t>задаци</a:t>
            </a:r>
            <a:r>
              <a:rPr lang="sr-Latn-CS" dirty="0" smtClean="0"/>
              <a:t>, </a:t>
            </a:r>
            <a:r>
              <a:rPr lang="ru-RU" dirty="0" smtClean="0"/>
              <a:t>садржаји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активности</a:t>
            </a:r>
            <a:r>
              <a:rPr lang="sr-Latn-CS" dirty="0" smtClean="0"/>
              <a:t>, </a:t>
            </a:r>
            <a:r>
              <a:rPr lang="ru-RU" dirty="0" smtClean="0"/>
              <a:t>за</a:t>
            </a:r>
            <a:r>
              <a:rPr lang="sr-Latn-CS" dirty="0" smtClean="0"/>
              <a:t> </a:t>
            </a:r>
            <a:r>
              <a:rPr lang="ru-RU" dirty="0" smtClean="0"/>
              <a:t>одређену</a:t>
            </a:r>
            <a:r>
              <a:rPr lang="sr-Latn-CS" dirty="0" smtClean="0"/>
              <a:t> </a:t>
            </a:r>
            <a:r>
              <a:rPr lang="ru-RU" dirty="0" smtClean="0"/>
              <a:t>образовно</a:t>
            </a:r>
            <a:r>
              <a:rPr lang="sr-Latn-CS" dirty="0" smtClean="0"/>
              <a:t>-</a:t>
            </a:r>
            <a:r>
              <a:rPr lang="ru-RU" dirty="0" smtClean="0"/>
              <a:t>васпитну</a:t>
            </a:r>
            <a:r>
              <a:rPr lang="sr-Latn-CS" dirty="0" smtClean="0"/>
              <a:t> </a:t>
            </a:r>
            <a:r>
              <a:rPr lang="ru-RU" dirty="0" smtClean="0"/>
              <a:t>институцију</a:t>
            </a:r>
            <a:r>
              <a:rPr lang="sr-Latn-C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Средина</a:t>
            </a:r>
            <a:r>
              <a:rPr lang="sr-Latn-CS" dirty="0" smtClean="0"/>
              <a:t> 20. </a:t>
            </a:r>
            <a:r>
              <a:rPr lang="ru-RU" dirty="0" smtClean="0"/>
              <a:t>века</a:t>
            </a:r>
            <a:r>
              <a:rPr lang="sr-Latn-CS" dirty="0" smtClean="0"/>
              <a:t> (</a:t>
            </a:r>
            <a:r>
              <a:rPr lang="ru-RU" dirty="0" smtClean="0"/>
              <a:t>Немачка</a:t>
            </a:r>
            <a:r>
              <a:rPr lang="sr-Latn-CS" dirty="0" smtClean="0"/>
              <a:t>, </a:t>
            </a:r>
            <a:r>
              <a:rPr lang="ru-RU" u="sng" dirty="0" smtClean="0"/>
              <a:t>курикуларни</a:t>
            </a:r>
            <a:r>
              <a:rPr lang="sr-Latn-CS" u="sng" dirty="0" smtClean="0"/>
              <a:t> </a:t>
            </a:r>
            <a:r>
              <a:rPr lang="ru-RU" u="sng" dirty="0" smtClean="0"/>
              <a:t>покрет</a:t>
            </a:r>
            <a:r>
              <a:rPr lang="sr-Latn-CS" dirty="0" smtClean="0"/>
              <a:t>): </a:t>
            </a:r>
            <a:r>
              <a:rPr lang="ru-RU" dirty="0" smtClean="0"/>
              <a:t>курикулум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/>
              <a:t>појам</a:t>
            </a:r>
            <a:r>
              <a:rPr lang="sr-Latn-CS" dirty="0" smtClean="0"/>
              <a:t> </a:t>
            </a:r>
            <a:r>
              <a:rPr lang="ru-RU" dirty="0" smtClean="0"/>
              <a:t>поново</a:t>
            </a:r>
            <a:r>
              <a:rPr lang="sr-Latn-CS" dirty="0" smtClean="0"/>
              <a:t> </a:t>
            </a:r>
            <a:r>
              <a:rPr lang="ru-RU" dirty="0" smtClean="0"/>
              <a:t>се</a:t>
            </a:r>
            <a:r>
              <a:rPr lang="sr-Latn-CS" dirty="0" smtClean="0"/>
              <a:t> </a:t>
            </a:r>
            <a:r>
              <a:rPr lang="ru-RU" dirty="0" smtClean="0"/>
              <a:t>разматра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тлу</a:t>
            </a:r>
            <a:r>
              <a:rPr lang="sr-Latn-CS" dirty="0" smtClean="0"/>
              <a:t> </a:t>
            </a:r>
            <a:r>
              <a:rPr lang="ru-RU" dirty="0" smtClean="0"/>
              <a:t>Европе</a:t>
            </a:r>
            <a:r>
              <a:rPr lang="sr-Latn-CS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Разликовање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појмова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курикулум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наставни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програм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Latn-CS" dirty="0" smtClean="0"/>
              <a:t>(</a:t>
            </a:r>
            <a:r>
              <a:rPr lang="ru-RU" dirty="0" smtClean="0"/>
              <a:t>замерке</a:t>
            </a:r>
            <a:r>
              <a:rPr lang="sr-Latn-CS" dirty="0" smtClean="0"/>
              <a:t> </a:t>
            </a:r>
            <a:r>
              <a:rPr lang="ru-RU" dirty="0" smtClean="0"/>
              <a:t>наставном</a:t>
            </a:r>
            <a:r>
              <a:rPr lang="sr-Latn-CS" dirty="0" smtClean="0"/>
              <a:t> </a:t>
            </a:r>
            <a:r>
              <a:rPr lang="ru-RU" dirty="0" smtClean="0"/>
              <a:t>програму</a:t>
            </a:r>
            <a:r>
              <a:rPr lang="sr-Latn-CS" dirty="0" smtClean="0"/>
              <a:t>, </a:t>
            </a:r>
            <a:r>
              <a:rPr lang="ru-RU" dirty="0" smtClean="0"/>
              <a:t>традиционално</a:t>
            </a:r>
            <a:r>
              <a:rPr lang="sr-Latn-CS" dirty="0" smtClean="0"/>
              <a:t> </a:t>
            </a:r>
            <a:r>
              <a:rPr lang="ru-RU" dirty="0" smtClean="0"/>
              <a:t>схваћеном</a:t>
            </a:r>
            <a:r>
              <a:rPr lang="sr-Latn-CS" dirty="0" smtClean="0"/>
              <a:t>).</a:t>
            </a:r>
            <a:endParaRPr lang="sr-Latn-C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r>
              <a:rPr lang="ru-RU" dirty="0" smtClean="0"/>
              <a:t>Тенденција</a:t>
            </a:r>
            <a:r>
              <a:rPr lang="sr-Latn-CS" dirty="0" smtClean="0"/>
              <a:t> </a:t>
            </a:r>
            <a:r>
              <a:rPr lang="ru-RU" dirty="0" smtClean="0"/>
              <a:t>приближавања</a:t>
            </a:r>
            <a:endParaRPr lang="sr-Latn-CS" dirty="0" smtClean="0"/>
          </a:p>
          <a:p>
            <a:r>
              <a:rPr lang="ru-RU" dirty="0" smtClean="0"/>
              <a:t>Тенденција</a:t>
            </a:r>
            <a:r>
              <a:rPr lang="sr-Latn-CS" dirty="0" smtClean="0"/>
              <a:t> </a:t>
            </a:r>
            <a:r>
              <a:rPr lang="ru-RU" dirty="0" smtClean="0"/>
              <a:t>изједначавања</a:t>
            </a:r>
            <a:r>
              <a:rPr lang="sr-Latn-CS" dirty="0" smtClean="0"/>
              <a:t> </a:t>
            </a:r>
            <a:r>
              <a:rPr lang="ru-RU" dirty="0" smtClean="0"/>
              <a:t>значења</a:t>
            </a:r>
            <a:endParaRPr lang="sr-Latn-CS" dirty="0" smtClean="0"/>
          </a:p>
          <a:p>
            <a:r>
              <a:rPr lang="ru-RU" dirty="0" smtClean="0"/>
              <a:t>Тенденција</a:t>
            </a:r>
            <a:r>
              <a:rPr lang="sr-Latn-CS" dirty="0" smtClean="0"/>
              <a:t> </a:t>
            </a:r>
            <a:r>
              <a:rPr lang="ru-RU" dirty="0" smtClean="0"/>
              <a:t>међусобног</a:t>
            </a:r>
            <a:r>
              <a:rPr lang="sr-Latn-CS" dirty="0" smtClean="0"/>
              <a:t> </a:t>
            </a:r>
            <a:r>
              <a:rPr lang="ru-RU" dirty="0" smtClean="0"/>
              <a:t>разликовања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Унапређивање</a:t>
            </a:r>
            <a:r>
              <a:rPr lang="sr-Latn-CS" b="1" dirty="0" smtClean="0"/>
              <a:t> </a:t>
            </a:r>
            <a:r>
              <a:rPr lang="ru-RU" b="1" dirty="0" smtClean="0"/>
              <a:t>педагошких</a:t>
            </a:r>
            <a:r>
              <a:rPr lang="sr-Latn-CS" b="1" dirty="0" smtClean="0"/>
              <a:t> </a:t>
            </a:r>
            <a:r>
              <a:rPr lang="ru-RU" b="1" dirty="0" smtClean="0"/>
              <a:t>и</a:t>
            </a:r>
            <a:r>
              <a:rPr lang="sr-Latn-CS" b="1" dirty="0" smtClean="0"/>
              <a:t> </a:t>
            </a:r>
            <a:r>
              <a:rPr lang="ru-RU" b="1" dirty="0" smtClean="0"/>
              <a:t>дидактичких</a:t>
            </a:r>
            <a:r>
              <a:rPr lang="sr-Latn-CS" b="1" dirty="0" smtClean="0"/>
              <a:t> </a:t>
            </a:r>
            <a:r>
              <a:rPr lang="ru-RU" b="1" dirty="0" smtClean="0"/>
              <a:t>теорија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chemeClr val="accent2"/>
                </a:solidFill>
              </a:rPr>
              <a:t>Курикулум</a:t>
            </a:r>
            <a:r>
              <a:rPr lang="sr-Latn-CS" sz="2800" b="0" dirty="0" smtClean="0">
                <a:solidFill>
                  <a:schemeClr val="accent2"/>
                </a:solidFill>
              </a:rPr>
              <a:t> </a:t>
            </a:r>
            <a:r>
              <a:rPr lang="ru-RU" sz="2800" b="0" dirty="0" smtClean="0">
                <a:solidFill>
                  <a:schemeClr val="accent2"/>
                </a:solidFill>
              </a:rPr>
              <a:t>подразумева</a:t>
            </a:r>
            <a:r>
              <a:rPr lang="sr-Latn-CS" sz="2800" b="0" dirty="0" smtClean="0">
                <a:solidFill>
                  <a:schemeClr val="accent2"/>
                </a:solidFill>
              </a:rPr>
              <a:t> </a:t>
            </a:r>
            <a:r>
              <a:rPr lang="ru-RU" sz="2800" b="0" dirty="0" smtClean="0">
                <a:solidFill>
                  <a:schemeClr val="accent2"/>
                </a:solidFill>
              </a:rPr>
              <a:t>јасно</a:t>
            </a:r>
            <a:r>
              <a:rPr lang="sr-Latn-CS" sz="2800" b="0" dirty="0" smtClean="0">
                <a:solidFill>
                  <a:schemeClr val="accent2"/>
                </a:solidFill>
              </a:rPr>
              <a:t> </a:t>
            </a:r>
            <a:r>
              <a:rPr lang="ru-RU" sz="2800" b="0" dirty="0" smtClean="0">
                <a:solidFill>
                  <a:schemeClr val="accent2"/>
                </a:solidFill>
              </a:rPr>
              <a:t>одређене</a:t>
            </a:r>
            <a:r>
              <a:rPr lang="sr-Latn-CS" sz="2800" b="0" dirty="0" smtClean="0">
                <a:solidFill>
                  <a:schemeClr val="accent2"/>
                </a:solidFill>
              </a:rPr>
              <a:t> elemente njegove strukture.</a:t>
            </a:r>
            <a:endParaRPr lang="sr-Latn-C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Koje elemente?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Striktno utvrđena taksonomija </a:t>
            </a:r>
            <a:r>
              <a:rPr lang="sr-Latn-CS" dirty="0" smtClean="0">
                <a:solidFill>
                  <a:schemeClr val="accent2"/>
                </a:solidFill>
              </a:rPr>
              <a:t>ciljeva</a:t>
            </a:r>
            <a:r>
              <a:rPr lang="sr-Latn-CS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Konkretizovani </a:t>
            </a:r>
            <a:r>
              <a:rPr lang="sr-Latn-CS" dirty="0" smtClean="0">
                <a:solidFill>
                  <a:schemeClr val="accent2"/>
                </a:solidFill>
              </a:rPr>
              <a:t>zadaci</a:t>
            </a:r>
            <a:r>
              <a:rPr lang="sr-Latn-CS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Razrađeni </a:t>
            </a:r>
            <a:r>
              <a:rPr lang="sr-Latn-CS" dirty="0" smtClean="0">
                <a:solidFill>
                  <a:schemeClr val="accent2"/>
                </a:solidFill>
              </a:rPr>
              <a:t>sadržaji</a:t>
            </a:r>
            <a:r>
              <a:rPr lang="sr-Latn-CS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Jasno utvrđeni </a:t>
            </a:r>
            <a:r>
              <a:rPr lang="sr-Latn-CS" dirty="0" smtClean="0">
                <a:solidFill>
                  <a:schemeClr val="accent2"/>
                </a:solidFill>
              </a:rPr>
              <a:t>načini</a:t>
            </a:r>
            <a:r>
              <a:rPr lang="sr-Latn-CS" dirty="0" smtClean="0"/>
              <a:t> realizacije zadataka;</a:t>
            </a:r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pPr algn="ctr">
              <a:buNone/>
            </a:pPr>
            <a:r>
              <a:rPr lang="sr-Latn-CS" b="1" dirty="0" smtClean="0"/>
              <a:t>Novi strukturni elementi: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>
                <a:solidFill>
                  <a:schemeClr val="accent2"/>
                </a:solidFill>
              </a:rPr>
              <a:t>Kontrola</a:t>
            </a:r>
            <a:r>
              <a:rPr lang="sr-Latn-CS" dirty="0" smtClean="0"/>
              <a:t> rezultata učenja (povratna informacija i sredstvo za preispitivanje kurikuluma);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 </a:t>
            </a:r>
            <a:r>
              <a:rPr lang="sr-Latn-CS" dirty="0" smtClean="0">
                <a:solidFill>
                  <a:schemeClr val="accent2"/>
                </a:solidFill>
              </a:rPr>
              <a:t>Sistematizacija</a:t>
            </a:r>
            <a:r>
              <a:rPr lang="sr-Latn-CS" dirty="0" smtClean="0"/>
              <a:t> unutar kurikuluma.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Teorijski model kurikuluma</a:t>
            </a:r>
            <a:r>
              <a:rPr lang="sr-Latn-CS" sz="2800" i="1" dirty="0" smtClean="0"/>
              <a:t/>
            </a:r>
            <a:br>
              <a:rPr lang="sr-Latn-CS" sz="2800" i="1" dirty="0" smtClean="0"/>
            </a:br>
            <a:r>
              <a:rPr lang="sr-Latn-CS" sz="2800" b="0" i="1" dirty="0" smtClean="0"/>
              <a:t>The International Encyclopedia of Education</a:t>
            </a:r>
            <a:r>
              <a:rPr lang="sr-Latn-CS" sz="2800" b="0" dirty="0" smtClean="0"/>
              <a:t>, 1985.</a:t>
            </a:r>
            <a:endParaRPr lang="sr-Latn-C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Курикилум</a:t>
            </a:r>
            <a:r>
              <a:rPr lang="sr-Latn-CS" dirty="0" smtClean="0"/>
              <a:t> </a:t>
            </a:r>
            <a:r>
              <a:rPr lang="ru-RU" dirty="0" smtClean="0"/>
              <a:t>као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технички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план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којим</a:t>
            </a:r>
            <a:r>
              <a:rPr lang="sr-Latn-CS" dirty="0" smtClean="0"/>
              <a:t> </a:t>
            </a:r>
            <a:r>
              <a:rPr lang="ru-RU" dirty="0" smtClean="0"/>
              <a:t>је</a:t>
            </a:r>
            <a:r>
              <a:rPr lang="sr-Latn-CS" dirty="0" smtClean="0"/>
              <a:t> </a:t>
            </a:r>
            <a:r>
              <a:rPr lang="ru-RU" dirty="0" smtClean="0"/>
              <a:t>могуће</a:t>
            </a:r>
            <a:r>
              <a:rPr lang="sr-Latn-CS" dirty="0" smtClean="0"/>
              <a:t> </a:t>
            </a:r>
            <a:r>
              <a:rPr lang="ru-RU" dirty="0" smtClean="0"/>
              <a:t>достићи</a:t>
            </a:r>
            <a:r>
              <a:rPr lang="sr-Latn-CS" dirty="0" smtClean="0"/>
              <a:t> </a:t>
            </a:r>
            <a:r>
              <a:rPr lang="ru-RU" b="1" dirty="0" smtClean="0"/>
              <a:t>циљеве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/>
              <a:t>су</a:t>
            </a:r>
            <a:r>
              <a:rPr lang="sr-Latn-CS" dirty="0" smtClean="0"/>
              <a:t> </a:t>
            </a:r>
            <a:r>
              <a:rPr lang="ru-RU" b="1" dirty="0" smtClean="0"/>
              <a:t>мерљиви</a:t>
            </a:r>
            <a:r>
              <a:rPr lang="sr-Latn-CS" dirty="0" smtClean="0"/>
              <a:t>.</a:t>
            </a:r>
          </a:p>
          <a:p>
            <a:pPr>
              <a:buNone/>
            </a:pPr>
            <a:r>
              <a:rPr lang="ru-RU" b="1" dirty="0" smtClean="0"/>
              <a:t>Кључне</a:t>
            </a:r>
            <a:r>
              <a:rPr lang="sr-Latn-CS" b="1" dirty="0" smtClean="0"/>
              <a:t> </a:t>
            </a:r>
            <a:r>
              <a:rPr lang="ru-RU" b="1" dirty="0" smtClean="0"/>
              <a:t>компоненте</a:t>
            </a:r>
            <a:r>
              <a:rPr lang="sr-Latn-CS" b="1" dirty="0" smtClean="0"/>
              <a:t>:</a:t>
            </a:r>
          </a:p>
          <a:p>
            <a:r>
              <a:rPr lang="ru-RU" dirty="0" smtClean="0"/>
              <a:t>Теоријске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основе</a:t>
            </a:r>
            <a:r>
              <a:rPr lang="sr-Latn-CS" dirty="0" smtClean="0"/>
              <a:t>(</a:t>
            </a:r>
            <a:r>
              <a:rPr lang="ru-RU" dirty="0" smtClean="0"/>
              <a:t>филозофске</a:t>
            </a:r>
            <a:r>
              <a:rPr lang="sr-Latn-CS" dirty="0" smtClean="0"/>
              <a:t>,</a:t>
            </a:r>
            <a:r>
              <a:rPr lang="ru-RU" dirty="0" smtClean="0"/>
              <a:t>педагошке</a:t>
            </a:r>
            <a:r>
              <a:rPr lang="sr-Latn-CS" dirty="0" smtClean="0"/>
              <a:t>, </a:t>
            </a:r>
            <a:r>
              <a:rPr lang="ru-RU" dirty="0" smtClean="0"/>
              <a:t>психолошке</a:t>
            </a:r>
            <a:r>
              <a:rPr lang="sr-Latn-CS" dirty="0" smtClean="0"/>
              <a:t>,...)</a:t>
            </a:r>
          </a:p>
          <a:p>
            <a:r>
              <a:rPr lang="ru-RU" dirty="0" smtClean="0"/>
              <a:t>Курикулумски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пакет</a:t>
            </a:r>
            <a:endParaRPr lang="sr-Latn-CS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Курикулумски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услови</a:t>
            </a:r>
            <a:r>
              <a:rPr lang="sr-Latn-CS" dirty="0" smtClean="0"/>
              <a:t> </a:t>
            </a:r>
            <a:r>
              <a:rPr lang="ru-RU" dirty="0" smtClean="0"/>
              <a:t>за</a:t>
            </a:r>
            <a:r>
              <a:rPr lang="sr-Latn-CS" dirty="0" smtClean="0"/>
              <a:t> </a:t>
            </a:r>
            <a:r>
              <a:rPr lang="ru-RU" dirty="0" smtClean="0"/>
              <a:t>планирање</a:t>
            </a:r>
            <a:r>
              <a:rPr lang="sr-Latn-CS" dirty="0" smtClean="0"/>
              <a:t>, </a:t>
            </a:r>
            <a:r>
              <a:rPr lang="ru-RU" dirty="0" smtClean="0"/>
              <a:t>реализацију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евалуацију</a:t>
            </a:r>
            <a:r>
              <a:rPr lang="sr-Latn-CS" dirty="0" smtClean="0"/>
              <a:t>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ru-RU" b="1" dirty="0" smtClean="0"/>
              <a:t>Основне</a:t>
            </a:r>
            <a:r>
              <a:rPr lang="sr-Latn-CS" b="1" dirty="0" smtClean="0"/>
              <a:t> </a:t>
            </a:r>
            <a:r>
              <a:rPr lang="ru-RU" b="1" dirty="0" smtClean="0"/>
              <a:t>компоненте</a:t>
            </a:r>
            <a:r>
              <a:rPr lang="sr-Latn-CS" b="1" dirty="0" smtClean="0"/>
              <a:t> </a:t>
            </a:r>
            <a:r>
              <a:rPr lang="ru-RU" b="1" dirty="0" smtClean="0"/>
              <a:t>курикулума</a:t>
            </a:r>
            <a:r>
              <a:rPr lang="sr-Latn-CS" dirty="0" smtClean="0"/>
              <a:t>:</a:t>
            </a:r>
          </a:p>
          <a:p>
            <a:r>
              <a:rPr lang="ru-RU" dirty="0" smtClean="0"/>
              <a:t>Оквирне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претпоставке</a:t>
            </a:r>
            <a:r>
              <a:rPr lang="sr-Latn-CS" dirty="0" smtClean="0"/>
              <a:t> </a:t>
            </a:r>
            <a:r>
              <a:rPr lang="ru-RU" dirty="0" smtClean="0"/>
              <a:t>о</a:t>
            </a:r>
            <a:r>
              <a:rPr lang="sr-Latn-CS" dirty="0" smtClean="0"/>
              <a:t> </a:t>
            </a:r>
            <a:r>
              <a:rPr lang="ru-RU" dirty="0" smtClean="0"/>
              <a:t>онима</a:t>
            </a:r>
            <a:r>
              <a:rPr lang="sr-Latn-CS" dirty="0" smtClean="0"/>
              <a:t> </a:t>
            </a:r>
            <a:r>
              <a:rPr lang="ru-RU" dirty="0" smtClean="0"/>
              <a:t>који</a:t>
            </a:r>
            <a:r>
              <a:rPr lang="sr-Latn-CS" dirty="0" smtClean="0"/>
              <a:t> </a:t>
            </a:r>
            <a:r>
              <a:rPr lang="ru-RU" dirty="0" smtClean="0"/>
              <a:t>уче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друштву</a:t>
            </a:r>
            <a:r>
              <a:rPr lang="sr-Latn-CS" dirty="0" smtClean="0"/>
              <a:t>;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Циљеви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задаци</a:t>
            </a:r>
            <a:r>
              <a:rPr lang="sr-Latn-CS" dirty="0" smtClean="0"/>
              <a:t>;</a:t>
            </a:r>
          </a:p>
          <a:p>
            <a:r>
              <a:rPr lang="ru-RU" dirty="0" smtClean="0"/>
              <a:t>Образовни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садржаји</a:t>
            </a:r>
            <a:r>
              <a:rPr lang="sr-Latn-CS" dirty="0" smtClean="0"/>
              <a:t> (</a:t>
            </a:r>
            <a:r>
              <a:rPr lang="ru-RU" dirty="0" smtClean="0"/>
              <a:t>области</a:t>
            </a:r>
            <a:r>
              <a:rPr lang="sr-Latn-CS" dirty="0" smtClean="0"/>
              <a:t>,</a:t>
            </a:r>
            <a:r>
              <a:rPr lang="ru-RU" dirty="0" smtClean="0"/>
              <a:t>теме</a:t>
            </a:r>
            <a:r>
              <a:rPr lang="sr-Latn-CS" dirty="0" smtClean="0"/>
              <a:t>, </a:t>
            </a:r>
            <a:r>
              <a:rPr lang="ru-RU" dirty="0" smtClean="0"/>
              <a:t>јединице</a:t>
            </a:r>
            <a:r>
              <a:rPr lang="sr-Latn-CS" dirty="0" smtClean="0"/>
              <a:t>);</a:t>
            </a:r>
          </a:p>
          <a:p>
            <a:r>
              <a:rPr lang="ru-RU" dirty="0" smtClean="0"/>
              <a:t>Дидактичко</a:t>
            </a:r>
            <a:r>
              <a:rPr lang="sr-Latn-CS" dirty="0" smtClean="0"/>
              <a:t>-</a:t>
            </a:r>
            <a:r>
              <a:rPr lang="ru-RU" dirty="0" smtClean="0"/>
              <a:t>методичка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упутства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методичке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одлике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окружења</a:t>
            </a:r>
            <a:r>
              <a:rPr lang="sr-Latn-CS" dirty="0" smtClean="0"/>
              <a:t>;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Евалуација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постигнућа</a:t>
            </a:r>
            <a:r>
              <a:rPr lang="sr-Latn-CS" dirty="0" smtClean="0"/>
              <a:t>.</a:t>
            </a:r>
          </a:p>
          <a:p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ru-RU" dirty="0" smtClean="0"/>
              <a:t>Компоненте</a:t>
            </a:r>
            <a:r>
              <a:rPr lang="sr-Latn-CS" dirty="0" smtClean="0"/>
              <a:t> </a:t>
            </a:r>
            <a:r>
              <a:rPr lang="ru-RU" dirty="0" smtClean="0"/>
              <a:t>су</a:t>
            </a:r>
            <a:r>
              <a:rPr lang="sr-Latn-CS" dirty="0" smtClean="0"/>
              <a:t> </a:t>
            </a:r>
            <a:r>
              <a:rPr lang="ru-RU" b="1" dirty="0" smtClean="0"/>
              <a:t>узајамно</a:t>
            </a:r>
            <a:r>
              <a:rPr lang="sr-Latn-CS" b="1" dirty="0" smtClean="0"/>
              <a:t> </a:t>
            </a:r>
            <a:r>
              <a:rPr lang="ru-RU" b="1" dirty="0" smtClean="0"/>
              <a:t>зависне</a:t>
            </a:r>
            <a:r>
              <a:rPr lang="sr-Latn-CS" b="1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b="1" dirty="0" smtClean="0"/>
              <a:t>суштински</a:t>
            </a:r>
            <a:r>
              <a:rPr lang="sr-Latn-CS" b="1" dirty="0" smtClean="0"/>
              <a:t> </a:t>
            </a:r>
            <a:r>
              <a:rPr lang="ru-RU" b="1" dirty="0" smtClean="0"/>
              <a:t>повезане</a:t>
            </a:r>
            <a:r>
              <a:rPr lang="sr-Latn-CS" b="1" dirty="0" smtClean="0"/>
              <a:t>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Како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се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приступа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раду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са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децом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раног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узраста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у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предшколским</a:t>
            </a:r>
            <a:r>
              <a:rPr lang="sr-Latn-CS" sz="2800" b="1" dirty="0" smtClean="0"/>
              <a:t> </a:t>
            </a:r>
            <a:r>
              <a:rPr lang="ru-RU" sz="2800" b="1" dirty="0" smtClean="0"/>
              <a:t>установама</a:t>
            </a:r>
            <a:r>
              <a:rPr lang="sr-Latn-CS" sz="2800" b="1" dirty="0" smtClean="0"/>
              <a:t>?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Ефекти</a:t>
            </a:r>
            <a:r>
              <a:rPr lang="sr-Latn-CS" dirty="0" smtClean="0"/>
              <a:t> </a:t>
            </a:r>
            <a:r>
              <a:rPr lang="ru-RU" dirty="0" smtClean="0"/>
              <a:t>на</a:t>
            </a:r>
            <a:r>
              <a:rPr lang="sr-Latn-CS" dirty="0" smtClean="0"/>
              <a:t> </a:t>
            </a:r>
            <a:r>
              <a:rPr lang="ru-RU" dirty="0" smtClean="0"/>
              <a:t>дечији</a:t>
            </a:r>
            <a:r>
              <a:rPr lang="sr-Latn-CS" dirty="0" smtClean="0"/>
              <a:t> </a:t>
            </a:r>
            <a:r>
              <a:rPr lang="ru-RU" dirty="0" smtClean="0"/>
              <a:t>развој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успешније</a:t>
            </a:r>
            <a:r>
              <a:rPr lang="sr-Latn-CS" dirty="0" smtClean="0"/>
              <a:t> </a:t>
            </a:r>
            <a:r>
              <a:rPr lang="ru-RU" dirty="0" smtClean="0"/>
              <a:t>учење</a:t>
            </a:r>
            <a:r>
              <a:rPr lang="sr-Latn-CS" dirty="0" smtClean="0"/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Специфичности</a:t>
            </a:r>
            <a:r>
              <a:rPr lang="sr-Latn-CS" dirty="0" smtClean="0"/>
              <a:t> </a:t>
            </a:r>
            <a:r>
              <a:rPr lang="ru-RU" dirty="0" smtClean="0"/>
              <a:t>васпитно</a:t>
            </a:r>
            <a:r>
              <a:rPr lang="sr-Latn-CS" dirty="0" smtClean="0"/>
              <a:t>-</a:t>
            </a:r>
            <a:r>
              <a:rPr lang="ru-RU" dirty="0" smtClean="0"/>
              <a:t>образовног</a:t>
            </a:r>
            <a:r>
              <a:rPr lang="sr-Latn-CS" dirty="0" smtClean="0"/>
              <a:t> </a:t>
            </a:r>
            <a:r>
              <a:rPr lang="ru-RU" dirty="0" smtClean="0"/>
              <a:t>рада</a:t>
            </a:r>
            <a:r>
              <a:rPr lang="sr-Latn-CS" dirty="0" smtClean="0"/>
              <a:t>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предшколским</a:t>
            </a:r>
            <a:r>
              <a:rPr lang="sr-Latn-CS" dirty="0" smtClean="0"/>
              <a:t> </a:t>
            </a:r>
            <a:r>
              <a:rPr lang="ru-RU" dirty="0" smtClean="0"/>
              <a:t>установама</a:t>
            </a:r>
            <a:r>
              <a:rPr lang="sr-Latn-CS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Шири</a:t>
            </a:r>
            <a:r>
              <a:rPr lang="sr-Latn-CS" dirty="0" smtClean="0"/>
              <a:t> </a:t>
            </a:r>
            <a:r>
              <a:rPr lang="ru-RU" dirty="0" smtClean="0"/>
              <a:t>педагошки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друштвено</a:t>
            </a:r>
            <a:r>
              <a:rPr lang="sr-Latn-CS" dirty="0" smtClean="0"/>
              <a:t>-</a:t>
            </a:r>
            <a:r>
              <a:rPr lang="ru-RU" dirty="0" smtClean="0"/>
              <a:t>историјски</a:t>
            </a:r>
            <a:r>
              <a:rPr lang="sr-Latn-C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контекст.</a:t>
            </a:r>
            <a:endParaRPr lang="sr-Latn-C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Курикулум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као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једно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од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најважнијих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средстава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квалитетно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равноправно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образовање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свих</a:t>
            </a:r>
            <a:r>
              <a:rPr lang="sr-Latn-C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као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одраз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времена</a:t>
            </a:r>
            <a:r>
              <a:rPr lang="sr-Latn-C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друштва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културе</a:t>
            </a:r>
            <a:r>
              <a:rPr lang="sr-Latn-C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али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модел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пројекције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за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будуће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друштво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образовање</a:t>
            </a:r>
            <a:r>
              <a:rPr lang="sr-Latn-CS" smtClean="0">
                <a:solidFill>
                  <a:srgbClr val="FF0000"/>
                </a:solidFill>
              </a:rPr>
              <a:t>.</a:t>
            </a:r>
            <a:endParaRPr lang="sr-Latn-C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ru-RU" sz="2800" dirty="0" smtClean="0"/>
              <a:t>Захтеви</a:t>
            </a:r>
            <a:r>
              <a:rPr lang="sr-Latn-CS" sz="2800" dirty="0" smtClean="0"/>
              <a:t> </a:t>
            </a:r>
            <a:r>
              <a:rPr lang="ru-RU" sz="2800" dirty="0" smtClean="0"/>
              <a:t>за</a:t>
            </a:r>
            <a:r>
              <a:rPr lang="sr-Latn-CS" sz="2800" dirty="0" smtClean="0"/>
              <a:t> </a:t>
            </a:r>
            <a:r>
              <a:rPr lang="ru-RU" sz="2800" dirty="0" smtClean="0"/>
              <a:t>савремене</a:t>
            </a:r>
            <a:r>
              <a:rPr lang="sr-Latn-CS" sz="2800" dirty="0" smtClean="0"/>
              <a:t> </a:t>
            </a:r>
            <a:r>
              <a:rPr lang="ru-RU" sz="2800" dirty="0" smtClean="0"/>
              <a:t>курикулуме</a:t>
            </a:r>
            <a:r>
              <a:rPr lang="sr-Latn-CS" sz="2800" dirty="0" smtClean="0"/>
              <a:t> , </a:t>
            </a:r>
            <a:r>
              <a:rPr lang="ru-RU" sz="2800" dirty="0" smtClean="0"/>
              <a:t>у</a:t>
            </a:r>
            <a:r>
              <a:rPr lang="sr-Latn-CS" sz="2800" dirty="0" smtClean="0"/>
              <a:t> </a:t>
            </a:r>
            <a:r>
              <a:rPr lang="ru-RU" sz="2800" dirty="0" smtClean="0"/>
              <a:t>односу</a:t>
            </a:r>
            <a:r>
              <a:rPr lang="sr-Latn-CS" sz="2800" dirty="0" smtClean="0"/>
              <a:t> </a:t>
            </a:r>
            <a:r>
              <a:rPr lang="ru-RU" sz="2800" dirty="0" smtClean="0"/>
              <a:t>на</a:t>
            </a:r>
            <a:r>
              <a:rPr lang="sr-Latn-CS" sz="2800" dirty="0" smtClean="0"/>
              <a:t> </a:t>
            </a:r>
            <a:r>
              <a:rPr lang="ru-RU" sz="2800" dirty="0" smtClean="0"/>
              <a:t>образовне</a:t>
            </a:r>
            <a:r>
              <a:rPr lang="sr-Latn-CS" sz="2800" dirty="0" smtClean="0"/>
              <a:t> </a:t>
            </a:r>
            <a:r>
              <a:rPr lang="ru-RU" sz="2800" dirty="0" smtClean="0"/>
              <a:t>потребе</a:t>
            </a:r>
            <a:r>
              <a:rPr lang="sr-Latn-CS" sz="2800" dirty="0" smtClean="0"/>
              <a:t> </a:t>
            </a:r>
            <a:r>
              <a:rPr lang="ru-RU" sz="2800" dirty="0" smtClean="0"/>
              <a:t>појединца</a:t>
            </a:r>
            <a:r>
              <a:rPr lang="sr-Latn-CS" sz="2800" dirty="0" smtClean="0"/>
              <a:t> </a:t>
            </a:r>
            <a:r>
              <a:rPr lang="ru-RU" sz="2800" dirty="0" smtClean="0"/>
              <a:t>и</a:t>
            </a:r>
            <a:r>
              <a:rPr lang="sr-Latn-CS" sz="2800" dirty="0" smtClean="0"/>
              <a:t> </a:t>
            </a:r>
            <a:r>
              <a:rPr lang="ru-RU" sz="2800" dirty="0" smtClean="0"/>
              <a:t>заједнице</a:t>
            </a:r>
            <a:r>
              <a:rPr lang="sr-Latn-CS" sz="2800" dirty="0" smtClean="0"/>
              <a:t/>
            </a:r>
            <a:br>
              <a:rPr lang="sr-Latn-CS" sz="2800" dirty="0" smtClean="0"/>
            </a:b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CS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sr-Latn-CS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dirty="0" smtClean="0"/>
              <a:t>Потреба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сталног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прилагођавања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и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>
                <a:solidFill>
                  <a:schemeClr val="accent2"/>
                </a:solidFill>
              </a:rPr>
              <a:t>мењања</a:t>
            </a:r>
            <a:r>
              <a:rPr lang="sr-Latn-CS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курикулума</a:t>
            </a:r>
            <a:r>
              <a:rPr lang="sr-Latn-CS" dirty="0" smtClean="0"/>
              <a:t>, </a:t>
            </a:r>
            <a:r>
              <a:rPr lang="ru-RU" dirty="0" smtClean="0"/>
              <a:t>у</a:t>
            </a:r>
            <a:r>
              <a:rPr lang="sr-Latn-CS" dirty="0" smtClean="0"/>
              <a:t> </a:t>
            </a:r>
            <a:r>
              <a:rPr lang="ru-RU" dirty="0" smtClean="0"/>
              <a:t>складу</a:t>
            </a:r>
            <a:r>
              <a:rPr lang="sr-Latn-CS" dirty="0" smtClean="0"/>
              <a:t> </a:t>
            </a:r>
            <a:r>
              <a:rPr lang="ru-RU" dirty="0" smtClean="0"/>
              <a:t>са</a:t>
            </a:r>
            <a:r>
              <a:rPr lang="sr-Latn-CS" dirty="0" smtClean="0"/>
              <a:t> </a:t>
            </a:r>
            <a:r>
              <a:rPr lang="ru-RU" dirty="0" smtClean="0"/>
              <a:t>захтевима</a:t>
            </a:r>
            <a:r>
              <a:rPr lang="sr-Latn-CS" dirty="0" smtClean="0"/>
              <a:t> </a:t>
            </a:r>
            <a:r>
              <a:rPr lang="ru-RU" dirty="0" smtClean="0"/>
              <a:t>савремених</a:t>
            </a:r>
            <a:r>
              <a:rPr lang="sr-Latn-CS" dirty="0" smtClean="0"/>
              <a:t> </a:t>
            </a:r>
            <a:r>
              <a:rPr lang="ru-RU" dirty="0" smtClean="0"/>
              <a:t>научно</a:t>
            </a:r>
            <a:r>
              <a:rPr lang="sr-Latn-CS" dirty="0" smtClean="0"/>
              <a:t>-</a:t>
            </a:r>
            <a:r>
              <a:rPr lang="ru-RU" dirty="0" smtClean="0"/>
              <a:t>технолошких</a:t>
            </a:r>
            <a:r>
              <a:rPr lang="sr-Latn-CS" dirty="0" smtClean="0"/>
              <a:t>, </a:t>
            </a:r>
            <a:r>
              <a:rPr lang="ru-RU" dirty="0" smtClean="0"/>
              <a:t>педагошких</a:t>
            </a:r>
            <a:r>
              <a:rPr lang="sr-Latn-CS" dirty="0" smtClean="0"/>
              <a:t>, </a:t>
            </a:r>
            <a:r>
              <a:rPr lang="ru-RU" dirty="0" smtClean="0"/>
              <a:t>социјалних</a:t>
            </a:r>
            <a:r>
              <a:rPr lang="sr-Latn-CS" dirty="0" smtClean="0"/>
              <a:t> </a:t>
            </a:r>
            <a:r>
              <a:rPr lang="ru-RU" dirty="0" smtClean="0"/>
              <a:t>и</a:t>
            </a:r>
            <a:r>
              <a:rPr lang="sr-Latn-CS" dirty="0" smtClean="0"/>
              <a:t> </a:t>
            </a:r>
            <a:r>
              <a:rPr lang="ru-RU" dirty="0" smtClean="0"/>
              <a:t>културних</a:t>
            </a:r>
            <a:r>
              <a:rPr lang="sr-Latn-CS" dirty="0" smtClean="0"/>
              <a:t>  </a:t>
            </a:r>
            <a:r>
              <a:rPr lang="ru-RU" dirty="0" smtClean="0"/>
              <a:t>промена</a:t>
            </a:r>
            <a:r>
              <a:rPr lang="sr-Latn-C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479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КУРИКУЛУМИ ПРЕДШКОЛСКОГ ВАСПИТАЊА</vt:lpstr>
      <vt:lpstr> Курикулуми за рано  васпитање  и образовање (значење основних појмова) и односи </vt:lpstr>
      <vt:lpstr> Разлике између програма и курикулума и односи међу њима: </vt:lpstr>
      <vt:lpstr> Курикулуми за рано  васпитање и образовање  (генеза појма) </vt:lpstr>
      <vt:lpstr>Курикулум подразумева јасно одређене elemente njegove strukture.</vt:lpstr>
      <vt:lpstr>Teorijski model kurikuluma The International Encyclopedia of Education, 1985.</vt:lpstr>
      <vt:lpstr>Како се приступа раду са децом раног узраста у предшколским установама?</vt:lpstr>
      <vt:lpstr> Захтеви за савремене курикулуме , у односу на образовне потребе појединца и заједнице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Nebojsa</cp:lastModifiedBy>
  <cp:revision>25</cp:revision>
  <dcterms:created xsi:type="dcterms:W3CDTF">2010-10-19T09:15:15Z</dcterms:created>
  <dcterms:modified xsi:type="dcterms:W3CDTF">2017-02-14T12:44:35Z</dcterms:modified>
</cp:coreProperties>
</file>